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BB9BA"/>
    <a:srgbClr val="FAEAF9"/>
    <a:srgbClr val="EAF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95" autoAdjust="0"/>
  </p:normalViewPr>
  <p:slideViewPr>
    <p:cSldViewPr snapToGrid="0">
      <p:cViewPr>
        <p:scale>
          <a:sx n="53" d="100"/>
          <a:sy n="53" d="100"/>
        </p:scale>
        <p:origin x="2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63420-CBA8-42E3-8F15-19C6AB1DC98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90D47A0-BB95-4A50-9DAD-54E4E0DE3392}">
      <dgm:prSet phldrT="[Text]"/>
      <dgm:spPr/>
      <dgm:t>
        <a:bodyPr/>
        <a:lstStyle/>
        <a:p>
          <a:r>
            <a:rPr lang="ar-SA" b="1" dirty="0" smtClean="0">
              <a:solidFill>
                <a:schemeClr val="bg1"/>
              </a:solidFill>
              <a:latin typeface="Calibri (Body)"/>
            </a:rPr>
            <a:t>treatment imbalance</a:t>
          </a:r>
          <a:endParaRPr lang="en-US" dirty="0">
            <a:solidFill>
              <a:schemeClr val="bg1"/>
            </a:solidFill>
          </a:endParaRPr>
        </a:p>
      </dgm:t>
    </dgm:pt>
    <dgm:pt modelId="{A4B3FECC-A6E9-4480-A3B6-CD70C66256DE}" type="parTrans" cxnId="{6C8F9FA3-5803-4730-BADF-46A8EE531DA4}">
      <dgm:prSet/>
      <dgm:spPr/>
      <dgm:t>
        <a:bodyPr/>
        <a:lstStyle/>
        <a:p>
          <a:endParaRPr lang="en-US"/>
        </a:p>
      </dgm:t>
    </dgm:pt>
    <dgm:pt modelId="{0E979C47-036B-4DDC-A099-0120681E4EB2}" type="sibTrans" cxnId="{6C8F9FA3-5803-4730-BADF-46A8EE531DA4}">
      <dgm:prSet/>
      <dgm:spPr/>
      <dgm:t>
        <a:bodyPr/>
        <a:lstStyle/>
        <a:p>
          <a:endParaRPr lang="en-US"/>
        </a:p>
      </dgm:t>
    </dgm:pt>
    <dgm:pt modelId="{B58E8459-A19D-4E1D-B211-52B6AA969EBF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latin typeface="Calibri (Body)"/>
            </a:rPr>
            <a:t>label encoder</a:t>
          </a:r>
          <a:endParaRPr lang="en-US" dirty="0">
            <a:solidFill>
              <a:schemeClr val="bg1"/>
            </a:solidFill>
          </a:endParaRPr>
        </a:p>
      </dgm:t>
    </dgm:pt>
    <dgm:pt modelId="{D3E33049-4B3D-48D8-AF2D-9FFBA2E4C9EF}" type="parTrans" cxnId="{6464DF80-50F5-428B-9A54-22EAEE03ACCC}">
      <dgm:prSet/>
      <dgm:spPr/>
      <dgm:t>
        <a:bodyPr/>
        <a:lstStyle/>
        <a:p>
          <a:endParaRPr lang="en-US"/>
        </a:p>
      </dgm:t>
    </dgm:pt>
    <dgm:pt modelId="{2CB42423-F006-44A5-B880-2215700879D7}" type="sibTrans" cxnId="{6464DF80-50F5-428B-9A54-22EAEE03ACCC}">
      <dgm:prSet/>
      <dgm:spPr/>
      <dgm:t>
        <a:bodyPr/>
        <a:lstStyle/>
        <a:p>
          <a:endParaRPr lang="en-US"/>
        </a:p>
      </dgm:t>
    </dgm:pt>
    <dgm:pt modelId="{E3834FB1-2161-4030-8E1F-F273E25DEF60}">
      <dgm:prSet phldrT="[Text]"/>
      <dgm:spPr/>
      <dgm:t>
        <a:bodyPr/>
        <a:lstStyle/>
        <a:p>
          <a:r>
            <a:rPr lang="en-US" b="1" dirty="0" err="1" smtClean="0">
              <a:solidFill>
                <a:schemeClr val="bg1"/>
              </a:solidFill>
              <a:effectLst/>
              <a:latin typeface="Courier New" panose="02070309020205020404" pitchFamily="49" charset="0"/>
            </a:rPr>
            <a:t>OneHot</a:t>
          </a:r>
          <a:endParaRPr lang="en-US" b="1" dirty="0" smtClean="0">
            <a:solidFill>
              <a:schemeClr val="bg1"/>
            </a:solidFill>
            <a:effectLst/>
            <a:latin typeface="Courier New" panose="02070309020205020404" pitchFamily="49" charset="0"/>
          </a:endParaRPr>
        </a:p>
        <a:p>
          <a:r>
            <a:rPr lang="en-US" b="1" dirty="0" smtClean="0">
              <a:solidFill>
                <a:schemeClr val="bg1"/>
              </a:solidFill>
              <a:effectLst/>
              <a:latin typeface="Courier New" panose="02070309020205020404" pitchFamily="49" charset="0"/>
            </a:rPr>
            <a:t> encoding</a:t>
          </a:r>
          <a:endParaRPr lang="en-US" dirty="0">
            <a:solidFill>
              <a:schemeClr val="bg1"/>
            </a:solidFill>
          </a:endParaRPr>
        </a:p>
      </dgm:t>
    </dgm:pt>
    <dgm:pt modelId="{4D2DE07B-DE50-4708-86FE-5F59A9DB16FF}" type="parTrans" cxnId="{ECAADBD8-D303-4FF4-9C22-52C71F3F5978}">
      <dgm:prSet/>
      <dgm:spPr/>
      <dgm:t>
        <a:bodyPr/>
        <a:lstStyle/>
        <a:p>
          <a:endParaRPr lang="en-US"/>
        </a:p>
      </dgm:t>
    </dgm:pt>
    <dgm:pt modelId="{7EC78FAF-4AF6-44E2-868B-38A7FC304B80}" type="sibTrans" cxnId="{ECAADBD8-D303-4FF4-9C22-52C71F3F5978}">
      <dgm:prSet/>
      <dgm:spPr/>
      <dgm:t>
        <a:bodyPr/>
        <a:lstStyle/>
        <a:p>
          <a:endParaRPr lang="en-US"/>
        </a:p>
      </dgm:t>
    </dgm:pt>
    <dgm:pt modelId="{6F3A1C86-1D21-434B-B5A9-395743236E08}" type="pres">
      <dgm:prSet presAssocID="{3C063420-CBA8-42E3-8F15-19C6AB1DC980}" presName="Name0" presStyleCnt="0">
        <dgm:presLayoutVars>
          <dgm:dir/>
          <dgm:resizeHandles val="exact"/>
        </dgm:presLayoutVars>
      </dgm:prSet>
      <dgm:spPr/>
    </dgm:pt>
    <dgm:pt modelId="{E4D823B9-F5D6-4EF8-B535-656CADA2B455}" type="pres">
      <dgm:prSet presAssocID="{490D47A0-BB95-4A50-9DAD-54E4E0DE339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C29C6-778A-4819-9216-938AB79B3143}" type="pres">
      <dgm:prSet presAssocID="{0E979C47-036B-4DDC-A099-0120681E4EB2}" presName="sibTrans" presStyleLbl="sibTrans2D1" presStyleIdx="0" presStyleCnt="2"/>
      <dgm:spPr/>
    </dgm:pt>
    <dgm:pt modelId="{664B6674-0599-43F4-963D-7EF8289F7773}" type="pres">
      <dgm:prSet presAssocID="{0E979C47-036B-4DDC-A099-0120681E4EB2}" presName="connectorText" presStyleLbl="sibTrans2D1" presStyleIdx="0" presStyleCnt="2"/>
      <dgm:spPr/>
    </dgm:pt>
    <dgm:pt modelId="{89E0DDBF-A63C-4754-B9D1-4049264A3783}" type="pres">
      <dgm:prSet presAssocID="{B58E8459-A19D-4E1D-B211-52B6AA969EB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DEC59-F01A-421E-8111-302F38E13F9F}" type="pres">
      <dgm:prSet presAssocID="{2CB42423-F006-44A5-B880-2215700879D7}" presName="sibTrans" presStyleLbl="sibTrans2D1" presStyleIdx="1" presStyleCnt="2"/>
      <dgm:spPr/>
    </dgm:pt>
    <dgm:pt modelId="{C6FD4857-84D7-4466-9E07-1E8D6B207BF2}" type="pres">
      <dgm:prSet presAssocID="{2CB42423-F006-44A5-B880-2215700879D7}" presName="connectorText" presStyleLbl="sibTrans2D1" presStyleIdx="1" presStyleCnt="2"/>
      <dgm:spPr/>
    </dgm:pt>
    <dgm:pt modelId="{5D071539-792C-4D71-A13E-F13BB46C8598}" type="pres">
      <dgm:prSet presAssocID="{E3834FB1-2161-4030-8E1F-F273E25DEF6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F18CDE-66A2-41CF-849D-08A1E15A6C73}" type="presOf" srcId="{0E979C47-036B-4DDC-A099-0120681E4EB2}" destId="{664B6674-0599-43F4-963D-7EF8289F7773}" srcOrd="1" destOrd="0" presId="urn:microsoft.com/office/officeart/2005/8/layout/process1"/>
    <dgm:cxn modelId="{6464DF80-50F5-428B-9A54-22EAEE03ACCC}" srcId="{3C063420-CBA8-42E3-8F15-19C6AB1DC980}" destId="{B58E8459-A19D-4E1D-B211-52B6AA969EBF}" srcOrd="1" destOrd="0" parTransId="{D3E33049-4B3D-48D8-AF2D-9FFBA2E4C9EF}" sibTransId="{2CB42423-F006-44A5-B880-2215700879D7}"/>
    <dgm:cxn modelId="{71A14977-B4C5-4964-AA3E-8FB4496E911B}" type="presOf" srcId="{0E979C47-036B-4DDC-A099-0120681E4EB2}" destId="{83AC29C6-778A-4819-9216-938AB79B3143}" srcOrd="0" destOrd="0" presId="urn:microsoft.com/office/officeart/2005/8/layout/process1"/>
    <dgm:cxn modelId="{562E114F-6B57-4FF6-8C46-3BE8943AEDDE}" type="presOf" srcId="{E3834FB1-2161-4030-8E1F-F273E25DEF60}" destId="{5D071539-792C-4D71-A13E-F13BB46C8598}" srcOrd="0" destOrd="0" presId="urn:microsoft.com/office/officeart/2005/8/layout/process1"/>
    <dgm:cxn modelId="{6C8F9FA3-5803-4730-BADF-46A8EE531DA4}" srcId="{3C063420-CBA8-42E3-8F15-19C6AB1DC980}" destId="{490D47A0-BB95-4A50-9DAD-54E4E0DE3392}" srcOrd="0" destOrd="0" parTransId="{A4B3FECC-A6E9-4480-A3B6-CD70C66256DE}" sibTransId="{0E979C47-036B-4DDC-A099-0120681E4EB2}"/>
    <dgm:cxn modelId="{949E0D32-72EE-4993-B029-F3DAB1384B8A}" type="presOf" srcId="{B58E8459-A19D-4E1D-B211-52B6AA969EBF}" destId="{89E0DDBF-A63C-4754-B9D1-4049264A3783}" srcOrd="0" destOrd="0" presId="urn:microsoft.com/office/officeart/2005/8/layout/process1"/>
    <dgm:cxn modelId="{ECAADBD8-D303-4FF4-9C22-52C71F3F5978}" srcId="{3C063420-CBA8-42E3-8F15-19C6AB1DC980}" destId="{E3834FB1-2161-4030-8E1F-F273E25DEF60}" srcOrd="2" destOrd="0" parTransId="{4D2DE07B-DE50-4708-86FE-5F59A9DB16FF}" sibTransId="{7EC78FAF-4AF6-44E2-868B-38A7FC304B80}"/>
    <dgm:cxn modelId="{0376D287-CAAE-4990-9AAC-A2B718FB303B}" type="presOf" srcId="{2CB42423-F006-44A5-B880-2215700879D7}" destId="{C6FD4857-84D7-4466-9E07-1E8D6B207BF2}" srcOrd="1" destOrd="0" presId="urn:microsoft.com/office/officeart/2005/8/layout/process1"/>
    <dgm:cxn modelId="{D6AEB4FA-EEA6-4F61-936C-07885F5058FA}" type="presOf" srcId="{3C063420-CBA8-42E3-8F15-19C6AB1DC980}" destId="{6F3A1C86-1D21-434B-B5A9-395743236E08}" srcOrd="0" destOrd="0" presId="urn:microsoft.com/office/officeart/2005/8/layout/process1"/>
    <dgm:cxn modelId="{1ABB9536-F7E0-4EE3-A9D7-942DDFF5F400}" type="presOf" srcId="{2CB42423-F006-44A5-B880-2215700879D7}" destId="{C25DEC59-F01A-421E-8111-302F38E13F9F}" srcOrd="0" destOrd="0" presId="urn:microsoft.com/office/officeart/2005/8/layout/process1"/>
    <dgm:cxn modelId="{BE30EA48-AEAB-4931-BF8D-B2534F506D33}" type="presOf" srcId="{490D47A0-BB95-4A50-9DAD-54E4E0DE3392}" destId="{E4D823B9-F5D6-4EF8-B535-656CADA2B455}" srcOrd="0" destOrd="0" presId="urn:microsoft.com/office/officeart/2005/8/layout/process1"/>
    <dgm:cxn modelId="{72729831-0A03-421C-96F4-EFF57330B8D4}" type="presParOf" srcId="{6F3A1C86-1D21-434B-B5A9-395743236E08}" destId="{E4D823B9-F5D6-4EF8-B535-656CADA2B455}" srcOrd="0" destOrd="0" presId="urn:microsoft.com/office/officeart/2005/8/layout/process1"/>
    <dgm:cxn modelId="{20B0AB2C-746B-4DAD-BA8C-AC4126931934}" type="presParOf" srcId="{6F3A1C86-1D21-434B-B5A9-395743236E08}" destId="{83AC29C6-778A-4819-9216-938AB79B3143}" srcOrd="1" destOrd="0" presId="urn:microsoft.com/office/officeart/2005/8/layout/process1"/>
    <dgm:cxn modelId="{0F8A3F85-7211-4F6A-BEA3-21882E23BDAD}" type="presParOf" srcId="{83AC29C6-778A-4819-9216-938AB79B3143}" destId="{664B6674-0599-43F4-963D-7EF8289F7773}" srcOrd="0" destOrd="0" presId="urn:microsoft.com/office/officeart/2005/8/layout/process1"/>
    <dgm:cxn modelId="{971D8D43-607C-4590-9D21-8B5BEB963DD0}" type="presParOf" srcId="{6F3A1C86-1D21-434B-B5A9-395743236E08}" destId="{89E0DDBF-A63C-4754-B9D1-4049264A3783}" srcOrd="2" destOrd="0" presId="urn:microsoft.com/office/officeart/2005/8/layout/process1"/>
    <dgm:cxn modelId="{D4270156-2081-493D-8ED9-642622242AD1}" type="presParOf" srcId="{6F3A1C86-1D21-434B-B5A9-395743236E08}" destId="{C25DEC59-F01A-421E-8111-302F38E13F9F}" srcOrd="3" destOrd="0" presId="urn:microsoft.com/office/officeart/2005/8/layout/process1"/>
    <dgm:cxn modelId="{DFE60A54-F19B-40A6-BB93-68C7B055C874}" type="presParOf" srcId="{C25DEC59-F01A-421E-8111-302F38E13F9F}" destId="{C6FD4857-84D7-4466-9E07-1E8D6B207BF2}" srcOrd="0" destOrd="0" presId="urn:microsoft.com/office/officeart/2005/8/layout/process1"/>
    <dgm:cxn modelId="{1BBD2A54-6CF8-481F-82FD-7734DD1A51CA}" type="presParOf" srcId="{6F3A1C86-1D21-434B-B5A9-395743236E08}" destId="{5D071539-792C-4D71-A13E-F13BB46C859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500FD1-465F-4E48-85A8-0027292D56D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1FEB29-8A58-4313-B045-38B597189165}">
      <dgm:prSet phldrT="[Text]"/>
      <dgm:spPr/>
      <dgm:t>
        <a:bodyPr/>
        <a:lstStyle/>
        <a:p>
          <a:r>
            <a:rPr lang="en-US" dirty="0" smtClean="0"/>
            <a:t>KNN</a:t>
          </a:r>
        </a:p>
        <a:p>
          <a:r>
            <a:rPr lang="en-US" dirty="0" smtClean="0"/>
            <a:t>0.80</a:t>
          </a:r>
          <a:endParaRPr lang="en-US" dirty="0"/>
        </a:p>
      </dgm:t>
    </dgm:pt>
    <dgm:pt modelId="{0DCE92D2-95E5-424B-988E-BCBEB16F0949}" type="parTrans" cxnId="{FF5C6FE9-ED71-431A-A853-162BFE317821}">
      <dgm:prSet/>
      <dgm:spPr/>
      <dgm:t>
        <a:bodyPr/>
        <a:lstStyle/>
        <a:p>
          <a:endParaRPr lang="en-US"/>
        </a:p>
      </dgm:t>
    </dgm:pt>
    <dgm:pt modelId="{E279DCE1-D87C-4229-A6D6-56B2A6E8380B}" type="sibTrans" cxnId="{FF5C6FE9-ED71-431A-A853-162BFE317821}">
      <dgm:prSet/>
      <dgm:spPr/>
      <dgm:t>
        <a:bodyPr/>
        <a:lstStyle/>
        <a:p>
          <a:endParaRPr lang="en-US"/>
        </a:p>
      </dgm:t>
    </dgm:pt>
    <dgm:pt modelId="{D4445102-8D77-4A0E-946D-FAC5951F6694}">
      <dgm:prSet phldrT="[Text]"/>
      <dgm:spPr/>
      <dgm:t>
        <a:bodyPr/>
        <a:lstStyle/>
        <a:p>
          <a:r>
            <a:rPr lang="en-US" dirty="0" smtClean="0"/>
            <a:t>RF</a:t>
          </a:r>
        </a:p>
        <a:p>
          <a:r>
            <a:rPr lang="en-US" dirty="0" smtClean="0"/>
            <a:t>0.89</a:t>
          </a:r>
          <a:endParaRPr lang="en-US" dirty="0"/>
        </a:p>
      </dgm:t>
    </dgm:pt>
    <dgm:pt modelId="{1BF7D34F-A35E-423E-9905-DFE1DBC628D1}" type="parTrans" cxnId="{F8862C3A-008C-41A5-8231-2756964867E3}">
      <dgm:prSet/>
      <dgm:spPr/>
      <dgm:t>
        <a:bodyPr/>
        <a:lstStyle/>
        <a:p>
          <a:endParaRPr lang="en-US"/>
        </a:p>
      </dgm:t>
    </dgm:pt>
    <dgm:pt modelId="{D2A02E9C-2FD1-4A20-BFC7-165770A82B3B}" type="sibTrans" cxnId="{F8862C3A-008C-41A5-8231-2756964867E3}">
      <dgm:prSet/>
      <dgm:spPr/>
      <dgm:t>
        <a:bodyPr/>
        <a:lstStyle/>
        <a:p>
          <a:endParaRPr lang="en-US"/>
        </a:p>
      </dgm:t>
    </dgm:pt>
    <dgm:pt modelId="{B67A65E4-EE84-4197-9612-1EFDA612CA3F}">
      <dgm:prSet phldrT="[Text]"/>
      <dgm:spPr/>
      <dgm:t>
        <a:bodyPr/>
        <a:lstStyle/>
        <a:p>
          <a:r>
            <a:rPr lang="en-US" dirty="0" smtClean="0"/>
            <a:t>LR</a:t>
          </a:r>
        </a:p>
        <a:p>
          <a:r>
            <a:rPr lang="en-US" dirty="0" smtClean="0"/>
            <a:t>0.78</a:t>
          </a:r>
          <a:endParaRPr lang="en-US" dirty="0"/>
        </a:p>
      </dgm:t>
    </dgm:pt>
    <dgm:pt modelId="{B036EEF0-BA53-4766-BE7E-E98B5C94CD96}" type="parTrans" cxnId="{2C86C885-C478-48B2-AFF9-286E2C366DEB}">
      <dgm:prSet/>
      <dgm:spPr/>
      <dgm:t>
        <a:bodyPr/>
        <a:lstStyle/>
        <a:p>
          <a:endParaRPr lang="en-US"/>
        </a:p>
      </dgm:t>
    </dgm:pt>
    <dgm:pt modelId="{296BF013-9574-4C0C-9FFA-6E1AA5EEDF25}" type="sibTrans" cxnId="{2C86C885-C478-48B2-AFF9-286E2C366DEB}">
      <dgm:prSet/>
      <dgm:spPr/>
      <dgm:t>
        <a:bodyPr/>
        <a:lstStyle/>
        <a:p>
          <a:endParaRPr lang="en-US"/>
        </a:p>
      </dgm:t>
    </dgm:pt>
    <dgm:pt modelId="{C88A285F-0D67-430C-99E8-5C2A06D9072E}" type="pres">
      <dgm:prSet presAssocID="{26500FD1-465F-4E48-85A8-0027292D56D1}" presName="compositeShape" presStyleCnt="0">
        <dgm:presLayoutVars>
          <dgm:chMax val="7"/>
          <dgm:dir/>
          <dgm:resizeHandles val="exact"/>
        </dgm:presLayoutVars>
      </dgm:prSet>
      <dgm:spPr/>
    </dgm:pt>
    <dgm:pt modelId="{FE0D21FE-C089-4C43-90E0-A940216EC5C6}" type="pres">
      <dgm:prSet presAssocID="{26500FD1-465F-4E48-85A8-0027292D56D1}" presName="wedge1" presStyleLbl="node1" presStyleIdx="0" presStyleCnt="3"/>
      <dgm:spPr/>
      <dgm:t>
        <a:bodyPr/>
        <a:lstStyle/>
        <a:p>
          <a:endParaRPr lang="en-US"/>
        </a:p>
      </dgm:t>
    </dgm:pt>
    <dgm:pt modelId="{622E2D96-89CA-41D7-B755-A175DD91629A}" type="pres">
      <dgm:prSet presAssocID="{26500FD1-465F-4E48-85A8-0027292D56D1}" presName="dummy1a" presStyleCnt="0"/>
      <dgm:spPr/>
    </dgm:pt>
    <dgm:pt modelId="{06F9C85C-8439-4FE5-9D44-6472ECE47F81}" type="pres">
      <dgm:prSet presAssocID="{26500FD1-465F-4E48-85A8-0027292D56D1}" presName="dummy1b" presStyleCnt="0"/>
      <dgm:spPr/>
    </dgm:pt>
    <dgm:pt modelId="{BA916572-FCD9-43C6-B0CE-B9362932B80B}" type="pres">
      <dgm:prSet presAssocID="{26500FD1-465F-4E48-85A8-0027292D56D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AC052-D396-458C-954B-D593AF9055C9}" type="pres">
      <dgm:prSet presAssocID="{26500FD1-465F-4E48-85A8-0027292D56D1}" presName="wedge2" presStyleLbl="node1" presStyleIdx="1" presStyleCnt="3"/>
      <dgm:spPr/>
      <dgm:t>
        <a:bodyPr/>
        <a:lstStyle/>
        <a:p>
          <a:endParaRPr lang="en-US"/>
        </a:p>
      </dgm:t>
    </dgm:pt>
    <dgm:pt modelId="{03560095-50DD-4200-B590-9E35BC4C1F6F}" type="pres">
      <dgm:prSet presAssocID="{26500FD1-465F-4E48-85A8-0027292D56D1}" presName="dummy2a" presStyleCnt="0"/>
      <dgm:spPr/>
    </dgm:pt>
    <dgm:pt modelId="{7117C7BE-0734-4F88-8A13-74B84926A0FF}" type="pres">
      <dgm:prSet presAssocID="{26500FD1-465F-4E48-85A8-0027292D56D1}" presName="dummy2b" presStyleCnt="0"/>
      <dgm:spPr/>
    </dgm:pt>
    <dgm:pt modelId="{5BA20350-83BB-4039-B1ED-98E5069A79C8}" type="pres">
      <dgm:prSet presAssocID="{26500FD1-465F-4E48-85A8-0027292D56D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E6DA97-D62E-4EE9-A64A-57C5110256F1}" type="pres">
      <dgm:prSet presAssocID="{26500FD1-465F-4E48-85A8-0027292D56D1}" presName="wedge3" presStyleLbl="node1" presStyleIdx="2" presStyleCnt="3"/>
      <dgm:spPr/>
      <dgm:t>
        <a:bodyPr/>
        <a:lstStyle/>
        <a:p>
          <a:endParaRPr lang="en-US"/>
        </a:p>
      </dgm:t>
    </dgm:pt>
    <dgm:pt modelId="{7E51FA04-3B70-49A2-A06F-4750AF1AF851}" type="pres">
      <dgm:prSet presAssocID="{26500FD1-465F-4E48-85A8-0027292D56D1}" presName="dummy3a" presStyleCnt="0"/>
      <dgm:spPr/>
    </dgm:pt>
    <dgm:pt modelId="{7D778D43-DC1E-440E-A713-8B99632D8321}" type="pres">
      <dgm:prSet presAssocID="{26500FD1-465F-4E48-85A8-0027292D56D1}" presName="dummy3b" presStyleCnt="0"/>
      <dgm:spPr/>
    </dgm:pt>
    <dgm:pt modelId="{2C33F676-7187-4B46-BD92-43C6867323BA}" type="pres">
      <dgm:prSet presAssocID="{26500FD1-465F-4E48-85A8-0027292D56D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375A9-6DA0-4CEE-A6E3-1F9318EFA56B}" type="pres">
      <dgm:prSet presAssocID="{E279DCE1-D87C-4229-A6D6-56B2A6E8380B}" presName="arrowWedge1" presStyleLbl="fgSibTrans2D1" presStyleIdx="0" presStyleCnt="3"/>
      <dgm:spPr/>
    </dgm:pt>
    <dgm:pt modelId="{ED65DCE9-D7A6-449A-85B6-B7EBEBD9F36A}" type="pres">
      <dgm:prSet presAssocID="{D2A02E9C-2FD1-4A20-BFC7-165770A82B3B}" presName="arrowWedge2" presStyleLbl="fgSibTrans2D1" presStyleIdx="1" presStyleCnt="3"/>
      <dgm:spPr/>
    </dgm:pt>
    <dgm:pt modelId="{B4B1756B-C732-4F49-B13B-4D6B9DD85213}" type="pres">
      <dgm:prSet presAssocID="{296BF013-9574-4C0C-9FFA-6E1AA5EEDF25}" presName="arrowWedge3" presStyleLbl="fgSibTrans2D1" presStyleIdx="2" presStyleCnt="3"/>
      <dgm:spPr/>
    </dgm:pt>
  </dgm:ptLst>
  <dgm:cxnLst>
    <dgm:cxn modelId="{2C86C885-C478-48B2-AFF9-286E2C366DEB}" srcId="{26500FD1-465F-4E48-85A8-0027292D56D1}" destId="{B67A65E4-EE84-4197-9612-1EFDA612CA3F}" srcOrd="2" destOrd="0" parTransId="{B036EEF0-BA53-4766-BE7E-E98B5C94CD96}" sibTransId="{296BF013-9574-4C0C-9FFA-6E1AA5EEDF25}"/>
    <dgm:cxn modelId="{092D0D0C-98E4-4F57-B89E-69AC2FEA1D73}" type="presOf" srcId="{401FEB29-8A58-4313-B045-38B597189165}" destId="{FE0D21FE-C089-4C43-90E0-A940216EC5C6}" srcOrd="0" destOrd="0" presId="urn:microsoft.com/office/officeart/2005/8/layout/cycle8"/>
    <dgm:cxn modelId="{78B59CAA-3BEC-4F35-AB28-A106B534DE13}" type="presOf" srcId="{B67A65E4-EE84-4197-9612-1EFDA612CA3F}" destId="{2C33F676-7187-4B46-BD92-43C6867323BA}" srcOrd="1" destOrd="0" presId="urn:microsoft.com/office/officeart/2005/8/layout/cycle8"/>
    <dgm:cxn modelId="{FF5C6FE9-ED71-431A-A853-162BFE317821}" srcId="{26500FD1-465F-4E48-85A8-0027292D56D1}" destId="{401FEB29-8A58-4313-B045-38B597189165}" srcOrd="0" destOrd="0" parTransId="{0DCE92D2-95E5-424B-988E-BCBEB16F0949}" sibTransId="{E279DCE1-D87C-4229-A6D6-56B2A6E8380B}"/>
    <dgm:cxn modelId="{52B09B18-C1DA-4290-A6CD-3020A0F8C8B9}" type="presOf" srcId="{D4445102-8D77-4A0E-946D-FAC5951F6694}" destId="{5BA20350-83BB-4039-B1ED-98E5069A79C8}" srcOrd="1" destOrd="0" presId="urn:microsoft.com/office/officeart/2005/8/layout/cycle8"/>
    <dgm:cxn modelId="{D6F6A0D1-2E84-4563-9E6F-FBD8650E0BD9}" type="presOf" srcId="{26500FD1-465F-4E48-85A8-0027292D56D1}" destId="{C88A285F-0D67-430C-99E8-5C2A06D9072E}" srcOrd="0" destOrd="0" presId="urn:microsoft.com/office/officeart/2005/8/layout/cycle8"/>
    <dgm:cxn modelId="{F8862C3A-008C-41A5-8231-2756964867E3}" srcId="{26500FD1-465F-4E48-85A8-0027292D56D1}" destId="{D4445102-8D77-4A0E-946D-FAC5951F6694}" srcOrd="1" destOrd="0" parTransId="{1BF7D34F-A35E-423E-9905-DFE1DBC628D1}" sibTransId="{D2A02E9C-2FD1-4A20-BFC7-165770A82B3B}"/>
    <dgm:cxn modelId="{3884C17A-61A1-4EE7-AF22-4AA40F00D6F1}" type="presOf" srcId="{401FEB29-8A58-4313-B045-38B597189165}" destId="{BA916572-FCD9-43C6-B0CE-B9362932B80B}" srcOrd="1" destOrd="0" presId="urn:microsoft.com/office/officeart/2005/8/layout/cycle8"/>
    <dgm:cxn modelId="{CBAA0B8E-10DE-49C5-ACE9-7E86093B73D1}" type="presOf" srcId="{D4445102-8D77-4A0E-946D-FAC5951F6694}" destId="{EA6AC052-D396-458C-954B-D593AF9055C9}" srcOrd="0" destOrd="0" presId="urn:microsoft.com/office/officeart/2005/8/layout/cycle8"/>
    <dgm:cxn modelId="{4876F578-52BF-4055-8441-F1004FB963CD}" type="presOf" srcId="{B67A65E4-EE84-4197-9612-1EFDA612CA3F}" destId="{1DE6DA97-D62E-4EE9-A64A-57C5110256F1}" srcOrd="0" destOrd="0" presId="urn:microsoft.com/office/officeart/2005/8/layout/cycle8"/>
    <dgm:cxn modelId="{25C75EBA-45F4-43C2-A0CF-E512ED805859}" type="presParOf" srcId="{C88A285F-0D67-430C-99E8-5C2A06D9072E}" destId="{FE0D21FE-C089-4C43-90E0-A940216EC5C6}" srcOrd="0" destOrd="0" presId="urn:microsoft.com/office/officeart/2005/8/layout/cycle8"/>
    <dgm:cxn modelId="{BD66E5EC-3042-4C83-9F78-4103B916791E}" type="presParOf" srcId="{C88A285F-0D67-430C-99E8-5C2A06D9072E}" destId="{622E2D96-89CA-41D7-B755-A175DD91629A}" srcOrd="1" destOrd="0" presId="urn:microsoft.com/office/officeart/2005/8/layout/cycle8"/>
    <dgm:cxn modelId="{0313F103-7D48-48D1-B5CC-7E9A25AE2315}" type="presParOf" srcId="{C88A285F-0D67-430C-99E8-5C2A06D9072E}" destId="{06F9C85C-8439-4FE5-9D44-6472ECE47F81}" srcOrd="2" destOrd="0" presId="urn:microsoft.com/office/officeart/2005/8/layout/cycle8"/>
    <dgm:cxn modelId="{98400158-4928-4D22-AB0A-4E5AE5DC2C1E}" type="presParOf" srcId="{C88A285F-0D67-430C-99E8-5C2A06D9072E}" destId="{BA916572-FCD9-43C6-B0CE-B9362932B80B}" srcOrd="3" destOrd="0" presId="urn:microsoft.com/office/officeart/2005/8/layout/cycle8"/>
    <dgm:cxn modelId="{46EC3BBF-72DC-46C5-A108-DB4C535EBC6A}" type="presParOf" srcId="{C88A285F-0D67-430C-99E8-5C2A06D9072E}" destId="{EA6AC052-D396-458C-954B-D593AF9055C9}" srcOrd="4" destOrd="0" presId="urn:microsoft.com/office/officeart/2005/8/layout/cycle8"/>
    <dgm:cxn modelId="{22A00915-49C0-4A5D-95CF-0833A63D8508}" type="presParOf" srcId="{C88A285F-0D67-430C-99E8-5C2A06D9072E}" destId="{03560095-50DD-4200-B590-9E35BC4C1F6F}" srcOrd="5" destOrd="0" presId="urn:microsoft.com/office/officeart/2005/8/layout/cycle8"/>
    <dgm:cxn modelId="{3F7A59F8-53E1-4DCF-A9A4-8188E4FB73F3}" type="presParOf" srcId="{C88A285F-0D67-430C-99E8-5C2A06D9072E}" destId="{7117C7BE-0734-4F88-8A13-74B84926A0FF}" srcOrd="6" destOrd="0" presId="urn:microsoft.com/office/officeart/2005/8/layout/cycle8"/>
    <dgm:cxn modelId="{DE6F8790-65E0-433A-8E89-4B077F091429}" type="presParOf" srcId="{C88A285F-0D67-430C-99E8-5C2A06D9072E}" destId="{5BA20350-83BB-4039-B1ED-98E5069A79C8}" srcOrd="7" destOrd="0" presId="urn:microsoft.com/office/officeart/2005/8/layout/cycle8"/>
    <dgm:cxn modelId="{091E2549-1951-481E-9901-F881D5CABB4B}" type="presParOf" srcId="{C88A285F-0D67-430C-99E8-5C2A06D9072E}" destId="{1DE6DA97-D62E-4EE9-A64A-57C5110256F1}" srcOrd="8" destOrd="0" presId="urn:microsoft.com/office/officeart/2005/8/layout/cycle8"/>
    <dgm:cxn modelId="{918CA939-EEC0-4E95-B84A-982C92524FE0}" type="presParOf" srcId="{C88A285F-0D67-430C-99E8-5C2A06D9072E}" destId="{7E51FA04-3B70-49A2-A06F-4750AF1AF851}" srcOrd="9" destOrd="0" presId="urn:microsoft.com/office/officeart/2005/8/layout/cycle8"/>
    <dgm:cxn modelId="{73F6168A-13B0-42BC-8D4E-73470A3E2E3A}" type="presParOf" srcId="{C88A285F-0D67-430C-99E8-5C2A06D9072E}" destId="{7D778D43-DC1E-440E-A713-8B99632D8321}" srcOrd="10" destOrd="0" presId="urn:microsoft.com/office/officeart/2005/8/layout/cycle8"/>
    <dgm:cxn modelId="{E1DA290C-73CB-4206-BEA4-4A991B3AA494}" type="presParOf" srcId="{C88A285F-0D67-430C-99E8-5C2A06D9072E}" destId="{2C33F676-7187-4B46-BD92-43C6867323BA}" srcOrd="11" destOrd="0" presId="urn:microsoft.com/office/officeart/2005/8/layout/cycle8"/>
    <dgm:cxn modelId="{D39287CF-E16B-4B2E-BA89-B697CB0EF567}" type="presParOf" srcId="{C88A285F-0D67-430C-99E8-5C2A06D9072E}" destId="{B93375A9-6DA0-4CEE-A6E3-1F9318EFA56B}" srcOrd="12" destOrd="0" presId="urn:microsoft.com/office/officeart/2005/8/layout/cycle8"/>
    <dgm:cxn modelId="{48F88691-44AE-4ED3-B45D-1F4C7202081F}" type="presParOf" srcId="{C88A285F-0D67-430C-99E8-5C2A06D9072E}" destId="{ED65DCE9-D7A6-449A-85B6-B7EBEBD9F36A}" srcOrd="13" destOrd="0" presId="urn:microsoft.com/office/officeart/2005/8/layout/cycle8"/>
    <dgm:cxn modelId="{A7DDD248-2518-4811-9D63-405B1886F17E}" type="presParOf" srcId="{C88A285F-0D67-430C-99E8-5C2A06D9072E}" destId="{B4B1756B-C732-4F49-B13B-4D6B9DD8521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823B9-F5D6-4EF8-B535-656CADA2B455}">
      <dsp:nvSpPr>
        <dsp:cNvPr id="0" name=""/>
        <dsp:cNvSpPr/>
      </dsp:nvSpPr>
      <dsp:spPr>
        <a:xfrm>
          <a:off x="8314" y="2002534"/>
          <a:ext cx="2485014" cy="1491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600" b="1" kern="1200" dirty="0" smtClean="0">
              <a:solidFill>
                <a:schemeClr val="bg1"/>
              </a:solidFill>
              <a:latin typeface="Calibri (Body)"/>
            </a:rPr>
            <a:t>treatment imbalance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51984" y="2046204"/>
        <a:ext cx="2397674" cy="1403668"/>
      </dsp:txXfrm>
    </dsp:sp>
    <dsp:sp modelId="{83AC29C6-778A-4819-9216-938AB79B3143}">
      <dsp:nvSpPr>
        <dsp:cNvPr id="0" name=""/>
        <dsp:cNvSpPr/>
      </dsp:nvSpPr>
      <dsp:spPr>
        <a:xfrm>
          <a:off x="2741830" y="2439896"/>
          <a:ext cx="526823" cy="616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741830" y="2563153"/>
        <a:ext cx="368776" cy="369769"/>
      </dsp:txXfrm>
    </dsp:sp>
    <dsp:sp modelId="{89E0DDBF-A63C-4754-B9D1-4049264A3783}">
      <dsp:nvSpPr>
        <dsp:cNvPr id="0" name=""/>
        <dsp:cNvSpPr/>
      </dsp:nvSpPr>
      <dsp:spPr>
        <a:xfrm>
          <a:off x="3487335" y="2002534"/>
          <a:ext cx="2485014" cy="1491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bg1"/>
              </a:solidFill>
              <a:effectLst/>
              <a:latin typeface="Calibri (Body)"/>
            </a:rPr>
            <a:t>label encoder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3531005" y="2046204"/>
        <a:ext cx="2397674" cy="1403668"/>
      </dsp:txXfrm>
    </dsp:sp>
    <dsp:sp modelId="{C25DEC59-F01A-421E-8111-302F38E13F9F}">
      <dsp:nvSpPr>
        <dsp:cNvPr id="0" name=""/>
        <dsp:cNvSpPr/>
      </dsp:nvSpPr>
      <dsp:spPr>
        <a:xfrm>
          <a:off x="6220851" y="2439896"/>
          <a:ext cx="526823" cy="616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6220851" y="2563153"/>
        <a:ext cx="368776" cy="369769"/>
      </dsp:txXfrm>
    </dsp:sp>
    <dsp:sp modelId="{5D071539-792C-4D71-A13E-F13BB46C8598}">
      <dsp:nvSpPr>
        <dsp:cNvPr id="0" name=""/>
        <dsp:cNvSpPr/>
      </dsp:nvSpPr>
      <dsp:spPr>
        <a:xfrm>
          <a:off x="6966355" y="2002534"/>
          <a:ext cx="2485014" cy="1491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err="1" smtClean="0">
              <a:solidFill>
                <a:schemeClr val="bg1"/>
              </a:solidFill>
              <a:effectLst/>
              <a:latin typeface="Courier New" panose="02070309020205020404" pitchFamily="49" charset="0"/>
            </a:rPr>
            <a:t>OneHot</a:t>
          </a:r>
          <a:endParaRPr lang="en-US" sz="2600" b="1" kern="1200" dirty="0" smtClean="0">
            <a:solidFill>
              <a:schemeClr val="bg1"/>
            </a:solidFill>
            <a:effectLst/>
            <a:latin typeface="Courier New" panose="02070309020205020404" pitchFamily="49" charset="0"/>
          </a:endParaRP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bg1"/>
              </a:solidFill>
              <a:effectLst/>
              <a:latin typeface="Courier New" panose="02070309020205020404" pitchFamily="49" charset="0"/>
            </a:rPr>
            <a:t> encoding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7010025" y="2046204"/>
        <a:ext cx="2397674" cy="1403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D21FE-C089-4C43-90E0-A940216EC5C6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KNN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0.80</a:t>
          </a:r>
          <a:endParaRPr lang="en-US" sz="3300" kern="1200" dirty="0"/>
        </a:p>
      </dsp:txBody>
      <dsp:txXfrm>
        <a:off x="4280746" y="1316736"/>
        <a:ext cx="1625600" cy="1354666"/>
      </dsp:txXfrm>
    </dsp:sp>
    <dsp:sp modelId="{EA6AC052-D396-458C-954B-D593AF9055C9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RF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0.89</a:t>
          </a:r>
          <a:endParaRPr lang="en-US" sz="3300" kern="1200" dirty="0"/>
        </a:p>
      </dsp:txBody>
      <dsp:txXfrm>
        <a:off x="2871893" y="3467946"/>
        <a:ext cx="2438400" cy="1192106"/>
      </dsp:txXfrm>
    </dsp:sp>
    <dsp:sp modelId="{1DE6DA97-D62E-4EE9-A64A-57C5110256F1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LR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0.78</a:t>
          </a:r>
          <a:endParaRPr lang="en-US" sz="3300" kern="1200" dirty="0"/>
        </a:p>
      </dsp:txBody>
      <dsp:txXfrm>
        <a:off x="2221653" y="1316736"/>
        <a:ext cx="1625600" cy="1354666"/>
      </dsp:txXfrm>
    </dsp:sp>
    <dsp:sp modelId="{B93375A9-6DA0-4CEE-A6E3-1F9318EFA56B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5DCE9-D7A6-449A-85B6-B7EBEBD9F36A}">
      <dsp:nvSpPr>
        <dsp:cNvPr id="0" name=""/>
        <dsp:cNvSpPr/>
      </dsp:nvSpPr>
      <dsp:spPr>
        <a:xfrm>
          <a:off x="1506389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1756B-C732-4F49-B13B-4D6B9DD85213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3791B96-07F5-4A15-A984-390C0CA2057B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E41C360-5D04-4FEF-ACE8-901DE61B05A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22735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1C360-5D04-4FEF-ACE8-901DE61B05AC}" type="slidenum">
              <a:rPr lang="ar-SA" smtClean="0"/>
              <a:t>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617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1C360-5D04-4FEF-ACE8-901DE61B05AC}" type="slidenum">
              <a:rPr lang="ar-SA" smtClean="0"/>
              <a:t>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125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1C360-5D04-4FEF-ACE8-901DE61B05AC}" type="slidenum">
              <a:rPr lang="ar-SA" smtClean="0"/>
              <a:t>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05766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1C360-5D04-4FEF-ACE8-901DE61B05AC}" type="slidenum">
              <a:rPr lang="ar-SA" smtClean="0"/>
              <a:t>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1263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0791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95473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89296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5521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9664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51542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2673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7922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3078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3096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4123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F9D4F-480A-452B-9451-A90C53F5B468}" type="datetimeFigureOut">
              <a:rPr lang="ar-SA" smtClean="0"/>
              <a:t>10/06/43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66129-0971-4DEC-8197-5A2B6E880F9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4073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f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9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967" y="2390398"/>
            <a:ext cx="616712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cs typeface="+mj-cs"/>
              </a:rPr>
              <a:t>STROKE</a:t>
            </a:r>
          </a:p>
          <a:p>
            <a:endParaRPr lang="en-US" sz="6000" b="1" dirty="0">
              <a:solidFill>
                <a:schemeClr val="bg1"/>
              </a:solidFill>
              <a:cs typeface="+mj-cs"/>
            </a:endParaRPr>
          </a:p>
          <a:p>
            <a:r>
              <a:rPr lang="en-US" sz="6000" b="1" dirty="0" smtClean="0">
                <a:solidFill>
                  <a:schemeClr val="bg1"/>
                </a:solidFill>
                <a:cs typeface="+mj-cs"/>
              </a:rPr>
              <a:t> PREDICTION </a:t>
            </a:r>
            <a:endParaRPr lang="ar-SA" sz="60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89440" y="5252720"/>
            <a:ext cx="2418080" cy="646331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 (Body)"/>
                <a:cs typeface="+mj-cs"/>
              </a:rPr>
              <a:t>Prepared by 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alibri (Body)"/>
                <a:cs typeface="+mj-cs"/>
              </a:rPr>
              <a:t>Samiyah</a:t>
            </a:r>
            <a:r>
              <a:rPr lang="en-US" dirty="0" smtClean="0">
                <a:solidFill>
                  <a:schemeClr val="bg1"/>
                </a:solidFill>
                <a:latin typeface="Calibri (Body)"/>
                <a:cs typeface="+mj-cs"/>
              </a:rPr>
              <a:t> Ali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  <a:cs typeface="+mj-cs"/>
              </a:rPr>
              <a:t>Alshehri</a:t>
            </a:r>
            <a:endParaRPr lang="ar-SA" dirty="0">
              <a:solidFill>
                <a:schemeClr val="bg1"/>
              </a:solidFill>
              <a:latin typeface="Calibri (Body)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564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8970" y="519717"/>
            <a:ext cx="62190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5400" dirty="0" smtClean="0">
                <a:solidFill>
                  <a:srgbClr val="FBB9BA"/>
                </a:solidFill>
              </a:rPr>
              <a:t>Classification  models</a:t>
            </a:r>
            <a:endParaRPr lang="ar-SA" sz="5400" dirty="0">
              <a:solidFill>
                <a:srgbClr val="FBB9BA"/>
              </a:soli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260961707"/>
              </p:ext>
            </p:extLst>
          </p:nvPr>
        </p:nvGraphicFramePr>
        <p:xfrm>
          <a:off x="3271945" y="14517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/>
          <p:cNvSpPr/>
          <p:nvPr/>
        </p:nvSpPr>
        <p:spPr>
          <a:xfrm>
            <a:off x="604156" y="1948059"/>
            <a:ext cx="42178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logistic regression </a:t>
            </a:r>
          </a:p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algorithm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6447" y="3385135"/>
            <a:ext cx="43332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k-nearest neighbors </a:t>
            </a:r>
          </a:p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algorithm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5176" y="5007605"/>
            <a:ext cx="3948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400" b="0" i="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Random Forest Classifier</a:t>
            </a:r>
            <a:endParaRPr lang="en-US" sz="24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-apple-system"/>
            </a:endParaRPr>
          </a:p>
        </p:txBody>
      </p:sp>
      <p:pic>
        <p:nvPicPr>
          <p:cNvPr id="1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11938" b="5523"/>
          <a:stretch>
            <a:fillRect/>
          </a:stretch>
        </p:blipFill>
        <p:spPr>
          <a:xfrm rot="10399914">
            <a:off x="8413659" y="1476660"/>
            <a:ext cx="4058527" cy="5583183"/>
          </a:xfrm>
          <a:custGeom>
            <a:avLst/>
            <a:gdLst>
              <a:gd name="connsiteX0" fmla="*/ 5411369 w 5411369"/>
              <a:gd name="connsiteY0" fmla="*/ 7444244 h 7444244"/>
              <a:gd name="connsiteX1" fmla="*/ 0 w 5411369"/>
              <a:gd name="connsiteY1" fmla="*/ 6811608 h 7444244"/>
              <a:gd name="connsiteX2" fmla="*/ 796335 w 5411369"/>
              <a:gd name="connsiteY2" fmla="*/ 0 h 7444244"/>
              <a:gd name="connsiteX3" fmla="*/ 5411369 w 5411369"/>
              <a:gd name="connsiteY3" fmla="*/ 539537 h 7444244"/>
              <a:gd name="connsiteX4" fmla="*/ 5411369 w 5411369"/>
              <a:gd name="connsiteY4" fmla="*/ 7444244 h 74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1369" h="7444244">
                <a:moveTo>
                  <a:pt x="5411369" y="7444244"/>
                </a:moveTo>
                <a:lnTo>
                  <a:pt x="0" y="6811608"/>
                </a:lnTo>
                <a:lnTo>
                  <a:pt x="796335" y="0"/>
                </a:lnTo>
                <a:lnTo>
                  <a:pt x="5411369" y="539537"/>
                </a:lnTo>
                <a:lnTo>
                  <a:pt x="5411369" y="7444244"/>
                </a:lnTo>
                <a:close/>
              </a:path>
            </a:pathLst>
          </a:custGeom>
        </p:spPr>
      </p:pic>
      <p:cxnSp>
        <p:nvCxnSpPr>
          <p:cNvPr id="18" name="Straight Connector 17"/>
          <p:cNvCxnSpPr/>
          <p:nvPr/>
        </p:nvCxnSpPr>
        <p:spPr>
          <a:xfrm flipV="1">
            <a:off x="76200" y="112604"/>
            <a:ext cx="10886" cy="663653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30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89" y="1288177"/>
            <a:ext cx="6830058" cy="4872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14512" y="331858"/>
            <a:ext cx="51542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4000" b="1" dirty="0" smtClean="0">
                <a:solidFill>
                  <a:srgbClr val="FBB9BA"/>
                </a:solidFill>
              </a:rPr>
              <a:t>Classification  models</a:t>
            </a:r>
            <a:r>
              <a:rPr lang="en-US" sz="4000" b="1" dirty="0" smtClean="0">
                <a:solidFill>
                  <a:srgbClr val="FBB9BA"/>
                </a:solidFill>
              </a:rPr>
              <a:t> ..</a:t>
            </a:r>
            <a:endParaRPr lang="ar-SA" sz="4000" b="1" dirty="0">
              <a:solidFill>
                <a:srgbClr val="FBB9BA"/>
              </a:solidFill>
            </a:endParaRPr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7" b="71068"/>
          <a:stretch>
            <a:fillRect/>
          </a:stretch>
        </p:blipFill>
        <p:spPr>
          <a:xfrm>
            <a:off x="0" y="3929743"/>
            <a:ext cx="4422875" cy="2928257"/>
          </a:xfrm>
          <a:custGeom>
            <a:avLst/>
            <a:gdLst>
              <a:gd name="connsiteX0" fmla="*/ 0 w 7365980"/>
              <a:gd name="connsiteY0" fmla="*/ 0 h 4876800"/>
              <a:gd name="connsiteX1" fmla="*/ 7365980 w 7365980"/>
              <a:gd name="connsiteY1" fmla="*/ 0 h 4876800"/>
              <a:gd name="connsiteX2" fmla="*/ 7365980 w 7365980"/>
              <a:gd name="connsiteY2" fmla="*/ 4876800 h 4876800"/>
              <a:gd name="connsiteX3" fmla="*/ 0 w 7365980"/>
              <a:gd name="connsiteY3" fmla="*/ 4876800 h 4876800"/>
              <a:gd name="connsiteX4" fmla="*/ 0 w 736598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5980" h="4876800">
                <a:moveTo>
                  <a:pt x="0" y="0"/>
                </a:moveTo>
                <a:lnTo>
                  <a:pt x="7365980" y="0"/>
                </a:lnTo>
                <a:lnTo>
                  <a:pt x="7365980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7" b="71068"/>
          <a:stretch>
            <a:fillRect/>
          </a:stretch>
        </p:blipFill>
        <p:spPr>
          <a:xfrm rot="10800000">
            <a:off x="9960428" y="0"/>
            <a:ext cx="2231571" cy="1477458"/>
          </a:xfrm>
          <a:custGeom>
            <a:avLst/>
            <a:gdLst>
              <a:gd name="connsiteX0" fmla="*/ 0 w 7365980"/>
              <a:gd name="connsiteY0" fmla="*/ 0 h 4876800"/>
              <a:gd name="connsiteX1" fmla="*/ 7365980 w 7365980"/>
              <a:gd name="connsiteY1" fmla="*/ 0 h 4876800"/>
              <a:gd name="connsiteX2" fmla="*/ 7365980 w 7365980"/>
              <a:gd name="connsiteY2" fmla="*/ 4876800 h 4876800"/>
              <a:gd name="connsiteX3" fmla="*/ 0 w 7365980"/>
              <a:gd name="connsiteY3" fmla="*/ 4876800 h 4876800"/>
              <a:gd name="connsiteX4" fmla="*/ 0 w 736598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5980" h="4876800">
                <a:moveTo>
                  <a:pt x="0" y="0"/>
                </a:moveTo>
                <a:lnTo>
                  <a:pt x="7365980" y="0"/>
                </a:lnTo>
                <a:lnTo>
                  <a:pt x="7365980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9" name="组合 3"/>
          <p:cNvGrpSpPr/>
          <p:nvPr/>
        </p:nvGrpSpPr>
        <p:grpSpPr>
          <a:xfrm rot="10800000">
            <a:off x="9633857" y="-21943"/>
            <a:ext cx="987408" cy="707743"/>
            <a:chOff x="6218370" y="4838701"/>
            <a:chExt cx="2895588" cy="2019300"/>
          </a:xfrm>
        </p:grpSpPr>
        <p:sp>
          <p:nvSpPr>
            <p:cNvPr id="10" name="等腰三角形 4"/>
            <p:cNvSpPr/>
            <p:nvPr/>
          </p:nvSpPr>
          <p:spPr>
            <a:xfrm>
              <a:off x="6793667" y="4838701"/>
              <a:ext cx="2320291" cy="2000252"/>
            </a:xfrm>
            <a:prstGeom prst="triangle">
              <a:avLst/>
            </a:prstGeom>
            <a:solidFill>
              <a:srgbClr val="F0CDE4"/>
            </a:solidFill>
            <a:ln w="38100">
              <a:solidFill>
                <a:srgbClr val="F0C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1" name="等腰三角形 5"/>
            <p:cNvSpPr/>
            <p:nvPr/>
          </p:nvSpPr>
          <p:spPr>
            <a:xfrm>
              <a:off x="6218370" y="5067301"/>
              <a:ext cx="2077208" cy="1790700"/>
            </a:xfrm>
            <a:prstGeom prst="triangle">
              <a:avLst/>
            </a:prstGeom>
            <a:noFill/>
            <a:ln w="19050">
              <a:solidFill>
                <a:srgbClr val="979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11783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مشروع Jupy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6" y="2933157"/>
            <a:ext cx="3303242" cy="38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80192" y="970365"/>
            <a:ext cx="286886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>
                <a:solidFill>
                  <a:srgbClr val="FF9999"/>
                </a:solidFill>
                <a:latin typeface="Arial" panose="020B0604020202020204" pitchFamily="34" charset="0"/>
              </a:rPr>
              <a:t>Tools ..</a:t>
            </a:r>
            <a:endParaRPr lang="ar-SA" sz="6600" dirty="0">
              <a:solidFill>
                <a:srgbClr val="FF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08757" y="4586051"/>
            <a:ext cx="1622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383838"/>
                </a:solidFill>
                <a:latin typeface="Arial" panose="020B0604020202020204" pitchFamily="34" charset="0"/>
              </a:rPr>
              <a:t>Seaborn</a:t>
            </a:r>
            <a:endParaRPr lang="ar-SA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7908757" y="317858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>
                <a:solidFill>
                  <a:srgbClr val="383838"/>
                </a:solidFill>
                <a:latin typeface="Arial" panose="020B0604020202020204" pitchFamily="34" charset="0"/>
              </a:rPr>
              <a:t>Matplotlib</a:t>
            </a:r>
            <a:r>
              <a:rPr lang="en-US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800" b="1" dirty="0" smtClean="0"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6855" y="4586051"/>
            <a:ext cx="25466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383838"/>
                </a:solidFill>
                <a:latin typeface="Arial" panose="020B0604020202020204" pitchFamily="34" charset="0"/>
              </a:rPr>
              <a:t>Scikit</a:t>
            </a:r>
            <a:r>
              <a:rPr lang="en-US" sz="2800" b="1" dirty="0">
                <a:solidFill>
                  <a:srgbClr val="383838"/>
                </a:solidFill>
                <a:latin typeface="Arial" panose="020B0604020202020204" pitchFamily="34" charset="0"/>
              </a:rPr>
              <a:t>-learn</a:t>
            </a:r>
            <a:endParaRPr lang="en-US" sz="2800" b="1" dirty="0" smtClean="0">
              <a:effectLst/>
            </a:endParaRPr>
          </a:p>
          <a:p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ar-SA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6096000" y="310541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r-SA" sz="3200" b="1" dirty="0" smtClean="0"/>
              <a:t>NumPy </a:t>
            </a:r>
          </a:p>
        </p:txBody>
      </p:sp>
      <p:sp>
        <p:nvSpPr>
          <p:cNvPr id="9" name="Rectangle 8"/>
          <p:cNvSpPr/>
          <p:nvPr/>
        </p:nvSpPr>
        <p:spPr>
          <a:xfrm>
            <a:off x="4138028" y="3048615"/>
            <a:ext cx="1401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3200" b="1" dirty="0" smtClean="0"/>
              <a:t>Pandas</a:t>
            </a:r>
            <a:endParaRPr lang="ar-SA" sz="3200" b="1" dirty="0"/>
          </a:p>
        </p:txBody>
      </p:sp>
      <p:pic>
        <p:nvPicPr>
          <p:cNvPr id="11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7" b="71068"/>
          <a:stretch>
            <a:fillRect/>
          </a:stretch>
        </p:blipFill>
        <p:spPr>
          <a:xfrm rot="10800000">
            <a:off x="9960428" y="0"/>
            <a:ext cx="2231571" cy="1477458"/>
          </a:xfrm>
          <a:custGeom>
            <a:avLst/>
            <a:gdLst>
              <a:gd name="connsiteX0" fmla="*/ 0 w 7365980"/>
              <a:gd name="connsiteY0" fmla="*/ 0 h 4876800"/>
              <a:gd name="connsiteX1" fmla="*/ 7365980 w 7365980"/>
              <a:gd name="connsiteY1" fmla="*/ 0 h 4876800"/>
              <a:gd name="connsiteX2" fmla="*/ 7365980 w 7365980"/>
              <a:gd name="connsiteY2" fmla="*/ 4876800 h 4876800"/>
              <a:gd name="connsiteX3" fmla="*/ 0 w 7365980"/>
              <a:gd name="connsiteY3" fmla="*/ 4876800 h 4876800"/>
              <a:gd name="connsiteX4" fmla="*/ 0 w 736598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5980" h="4876800">
                <a:moveTo>
                  <a:pt x="0" y="0"/>
                </a:moveTo>
                <a:lnTo>
                  <a:pt x="7365980" y="0"/>
                </a:lnTo>
                <a:lnTo>
                  <a:pt x="7365980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81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3"/>
          <p:cNvSpPr/>
          <p:nvPr/>
        </p:nvSpPr>
        <p:spPr>
          <a:xfrm>
            <a:off x="8154136" y="5370743"/>
            <a:ext cx="1740218" cy="1500189"/>
          </a:xfrm>
          <a:prstGeom prst="triangle">
            <a:avLst/>
          </a:prstGeom>
          <a:solidFill>
            <a:srgbClr val="F0CDE4"/>
          </a:solidFill>
          <a:ln w="3810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atin typeface="Helvetica" panose="020B0604020202030204" pitchFamily="34" charset="0"/>
            </a:endParaRPr>
          </a:p>
        </p:txBody>
      </p:sp>
      <p:sp>
        <p:nvSpPr>
          <p:cNvPr id="12" name="等腰三角形 4"/>
          <p:cNvSpPr/>
          <p:nvPr/>
        </p:nvSpPr>
        <p:spPr>
          <a:xfrm>
            <a:off x="7722663" y="5542193"/>
            <a:ext cx="1557906" cy="1343025"/>
          </a:xfrm>
          <a:prstGeom prst="triangle">
            <a:avLst/>
          </a:prstGeom>
          <a:noFill/>
          <a:ln w="19050">
            <a:solidFill>
              <a:srgbClr val="979F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atin typeface="Helvetica" panose="020B0604020202030204" pitchFamily="34" charset="0"/>
            </a:endParaRPr>
          </a:p>
        </p:txBody>
      </p:sp>
      <p:pic>
        <p:nvPicPr>
          <p:cNvPr id="14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11938" b="5523"/>
          <a:stretch>
            <a:fillRect/>
          </a:stretch>
        </p:blipFill>
        <p:spPr>
          <a:xfrm rot="10399914">
            <a:off x="8427144" y="1509321"/>
            <a:ext cx="4058527" cy="5583183"/>
          </a:xfrm>
          <a:custGeom>
            <a:avLst/>
            <a:gdLst>
              <a:gd name="connsiteX0" fmla="*/ 5411369 w 5411369"/>
              <a:gd name="connsiteY0" fmla="*/ 7444244 h 7444244"/>
              <a:gd name="connsiteX1" fmla="*/ 0 w 5411369"/>
              <a:gd name="connsiteY1" fmla="*/ 6811608 h 7444244"/>
              <a:gd name="connsiteX2" fmla="*/ 796335 w 5411369"/>
              <a:gd name="connsiteY2" fmla="*/ 0 h 7444244"/>
              <a:gd name="connsiteX3" fmla="*/ 5411369 w 5411369"/>
              <a:gd name="connsiteY3" fmla="*/ 539537 h 7444244"/>
              <a:gd name="connsiteX4" fmla="*/ 5411369 w 5411369"/>
              <a:gd name="connsiteY4" fmla="*/ 7444244 h 74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1369" h="7444244">
                <a:moveTo>
                  <a:pt x="5411369" y="7444244"/>
                </a:moveTo>
                <a:lnTo>
                  <a:pt x="0" y="6811608"/>
                </a:lnTo>
                <a:lnTo>
                  <a:pt x="796335" y="0"/>
                </a:lnTo>
                <a:lnTo>
                  <a:pt x="5411369" y="539537"/>
                </a:lnTo>
                <a:lnTo>
                  <a:pt x="5411369" y="7444244"/>
                </a:lnTo>
                <a:close/>
              </a:path>
            </a:pathLst>
          </a:custGeom>
        </p:spPr>
      </p:pic>
      <p:sp>
        <p:nvSpPr>
          <p:cNvPr id="17" name="等腰三角形 9"/>
          <p:cNvSpPr/>
          <p:nvPr/>
        </p:nvSpPr>
        <p:spPr>
          <a:xfrm>
            <a:off x="4820919" y="5841745"/>
            <a:ext cx="1210426" cy="1043473"/>
          </a:xfrm>
          <a:prstGeom prst="triangle">
            <a:avLst/>
          </a:prstGeom>
          <a:noFill/>
          <a:ln w="19050">
            <a:solidFill>
              <a:srgbClr val="F0C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atin typeface="Helvetica" panose="020B0604020202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69144" y="206069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r-SA" sz="4800" dirty="0" smtClean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  <a:cs typeface="+mj-cs"/>
              </a:rPr>
              <a:t>Thank you all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782945" y="3387883"/>
            <a:ext cx="62199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Any </a:t>
            </a:r>
            <a:r>
              <a:rPr lang="ar-SA" sz="60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Questions</a:t>
            </a:r>
            <a:r>
              <a:rPr lang="en-US" sz="60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?</a:t>
            </a:r>
            <a:endParaRPr lang="ar-SA" sz="60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60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937" y="632776"/>
            <a:ext cx="10515600" cy="1325563"/>
          </a:xfrm>
        </p:spPr>
        <p:txBody>
          <a:bodyPr>
            <a:noAutofit/>
          </a:bodyPr>
          <a:lstStyle/>
          <a:p>
            <a:pPr lvl="0"/>
            <a:r>
              <a:rPr lang="en-US" sz="8000" b="1" dirty="0" smtClean="0">
                <a:solidFill>
                  <a:srgbClr val="FBB9BA"/>
                </a:solidFill>
              </a:rPr>
              <a:t>Overview ..</a:t>
            </a:r>
            <a:r>
              <a:rPr lang="en-US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/>
            </a:r>
            <a:br>
              <a:rPr lang="en-US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ar-SA" sz="5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937" y="1595191"/>
            <a:ext cx="9690805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Introduction.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</a:t>
            </a:r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Cleaning</a:t>
            </a: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Exploratory Data Analysis .</a:t>
            </a:r>
            <a:endParaRPr lang="en-US" sz="48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prepressing.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modeling.</a:t>
            </a:r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/>
            </a:r>
            <a:b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ar-SA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39" y="2447835"/>
            <a:ext cx="3362960" cy="347399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11507056" y="1143158"/>
            <a:ext cx="20915" cy="462627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11659456" y="1295558"/>
            <a:ext cx="20915" cy="462627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3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456" y="4470399"/>
            <a:ext cx="10515600" cy="10664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rgbClr val="FBB9BA"/>
                </a:solidFill>
                <a:cs typeface="+mj-cs"/>
              </a:rPr>
              <a:t>objective 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+mj-cs"/>
              </a:rPr>
              <a:t>is to understand what are the reasons that cause stroke to </a:t>
            </a:r>
            <a:r>
              <a:rPr lang="en-US" sz="3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cs typeface="+mj-cs"/>
              </a:rPr>
              <a:t>peoeple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+mj-cs"/>
              </a:rPr>
              <a:t> ?</a:t>
            </a:r>
            <a:endParaRPr lang="ar-SA" sz="3600" dirty="0">
              <a:solidFill>
                <a:schemeClr val="accent1">
                  <a:lumMod val="60000"/>
                  <a:lumOff val="40000"/>
                </a:schemeClr>
              </a:solidFill>
              <a:cs typeface="+mj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674742" y="1130853"/>
            <a:ext cx="6832314" cy="1230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8509" y="611510"/>
            <a:ext cx="4416233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000" dirty="0" smtClean="0">
                <a:solidFill>
                  <a:srgbClr val="FBB9BA"/>
                </a:solidFill>
              </a:rPr>
              <a:t>INTRODUCTION</a:t>
            </a:r>
            <a:endParaRPr lang="ar-SA" sz="5000" dirty="0">
              <a:solidFill>
                <a:srgbClr val="FBB9BA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15093" y="2175867"/>
            <a:ext cx="8733033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 stroke occurs when the blood supply to part of your brain is interrupted or reduced, preventing brain tissue from getting oxygen and nutrients. </a:t>
            </a:r>
          </a:p>
          <a:p>
            <a:endParaRPr lang="ar-SA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ar-SA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ar-SA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ar-SA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1507056" y="1143158"/>
            <a:ext cx="20915" cy="462627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7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4306" y="622695"/>
            <a:ext cx="3145971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 smtClean="0">
                <a:solidFill>
                  <a:srgbClr val="FF9999"/>
                </a:solidFill>
              </a:rPr>
              <a:t>Dataset ..</a:t>
            </a:r>
            <a:endParaRPr lang="en-US" sz="6000" b="0" dirty="0" smtClean="0">
              <a:solidFill>
                <a:srgbClr val="FF9999"/>
              </a:solidFill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ar-SA" dirty="0"/>
          </a:p>
        </p:txBody>
      </p:sp>
      <p:pic>
        <p:nvPicPr>
          <p:cNvPr id="1026" name="Picture 2" descr="Vizologi - Business Strate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125" y="2484743"/>
            <a:ext cx="2381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23957" y="2196681"/>
            <a:ext cx="1082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sz="3200" b="0" dirty="0" smtClean="0">
                <a:solidFill>
                  <a:srgbClr val="FF9999"/>
                </a:solidFill>
                <a:effectLst/>
                <a:latin typeface="Agency FB" panose="020B0503020202020204" pitchFamily="34" charset="0"/>
              </a:rPr>
              <a:t> </a:t>
            </a:r>
            <a:r>
              <a:rPr lang="en-US" sz="3200" b="0" dirty="0" smtClean="0">
                <a:solidFill>
                  <a:srgbClr val="FF9999"/>
                </a:solidFill>
                <a:effectLst/>
                <a:latin typeface="Agency FB" panose="020B0503020202020204" pitchFamily="34" charset="0"/>
              </a:rPr>
              <a:t>FROM</a:t>
            </a:r>
            <a:endParaRPr lang="ar-SA" sz="3200" dirty="0">
              <a:solidFill>
                <a:srgbClr val="FF9999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8105" y="3965121"/>
            <a:ext cx="284117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/>
              <a:t>5110 Observations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b="1" dirty="0" smtClean="0"/>
              <a:t>12 features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47" y="5312182"/>
            <a:ext cx="5828020" cy="91444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942269" y="1447959"/>
            <a:ext cx="1" cy="481134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1964256" y="1600358"/>
            <a:ext cx="20915" cy="462627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1249141"/>
            <a:ext cx="3657600" cy="36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3629" y="2133600"/>
            <a:ext cx="44957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ar-SA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 (Body)"/>
              </a:rPr>
              <a:t> handle the null value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9040" y="880774"/>
            <a:ext cx="38635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9999"/>
                </a:solidFill>
                <a:latin typeface="Calibri (Body)"/>
              </a:rPr>
              <a:t>Data </a:t>
            </a:r>
            <a:r>
              <a:rPr lang="en-US" sz="4000" dirty="0" smtClean="0">
                <a:solidFill>
                  <a:srgbClr val="FF9999"/>
                </a:solidFill>
                <a:latin typeface="Calibri (Body)"/>
              </a:rPr>
              <a:t>Cleaning ..</a:t>
            </a:r>
            <a:endParaRPr lang="ar-SA" sz="4000" dirty="0">
              <a:solidFill>
                <a:srgbClr val="FF9999"/>
              </a:solidFill>
              <a:latin typeface="Calibri (Body)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43" y="4826365"/>
            <a:ext cx="3101578" cy="645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43" y="2743082"/>
            <a:ext cx="4359876" cy="74526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7212" y="1297585"/>
            <a:ext cx="1" cy="481134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73629" y="3600115"/>
            <a:ext cx="3070989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(Body)"/>
              </a:rPr>
              <a:t> Drop ID column</a:t>
            </a:r>
            <a:endParaRPr lang="ar-SA" sz="2800" dirty="0">
              <a:solidFill>
                <a:schemeClr val="accent1">
                  <a:lumMod val="60000"/>
                  <a:lumOff val="40000"/>
                </a:schemeClr>
              </a:solidFill>
              <a:latin typeface="Calibri (Body)"/>
            </a:endParaRPr>
          </a:p>
          <a:p>
            <a:endParaRPr lang="ar-SA" sz="2800" dirty="0">
              <a:latin typeface="Calibri (Body)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2" y="794657"/>
            <a:ext cx="3726317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5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8972" y="315685"/>
            <a:ext cx="608511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rgbClr val="FBB9BA"/>
                </a:solidFill>
              </a:rPr>
              <a:t>Exploratory Data Analysis    (EDA)</a:t>
            </a:r>
            <a:endParaRPr lang="ar-SA" sz="3200" dirty="0">
              <a:solidFill>
                <a:srgbClr val="FBB9BA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313714" y="766777"/>
            <a:ext cx="52578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163761"/>
            <a:ext cx="6934200" cy="4694239"/>
          </a:xfrm>
          <a:prstGeom prst="rect">
            <a:avLst/>
          </a:prstGeom>
        </p:spPr>
      </p:pic>
      <p:sp>
        <p:nvSpPr>
          <p:cNvPr id="15" name="Pentagon 14"/>
          <p:cNvSpPr/>
          <p:nvPr/>
        </p:nvSpPr>
        <p:spPr>
          <a:xfrm>
            <a:off x="283029" y="2362200"/>
            <a:ext cx="4855028" cy="3102429"/>
          </a:xfrm>
          <a:prstGeom prst="homePlate">
            <a:avLst/>
          </a:prstGeom>
          <a:noFill/>
          <a:ln>
            <a:solidFill>
              <a:srgbClr val="FBB9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771" y="2721429"/>
            <a:ext cx="3907972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From age features it can be seen that old age people are mostly having strokes, compared to younger ones.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4986" y="1238475"/>
            <a:ext cx="61211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0" dirty="0" smtClean="0">
                <a:solidFill>
                  <a:srgbClr val="FF9999"/>
                </a:solidFill>
                <a:effectLst/>
                <a:latin typeface="Calibri (Body)"/>
              </a:rPr>
              <a:t>How does age affect stroke risk?</a:t>
            </a:r>
            <a:endParaRPr lang="ar-SA" sz="3200" dirty="0">
              <a:solidFill>
                <a:srgbClr val="FF9999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9254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4211" y="1502620"/>
            <a:ext cx="76824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3200" u="sng" dirty="0" smtClean="0">
                <a:solidFill>
                  <a:srgbClr val="FF9999"/>
                </a:solidFill>
              </a:rPr>
              <a:t>which gender is the most infection to stroke</a:t>
            </a:r>
            <a:r>
              <a:rPr lang="en-US" sz="3200" u="sng" dirty="0" smtClean="0">
                <a:solidFill>
                  <a:srgbClr val="FF9999"/>
                </a:solidFill>
              </a:rPr>
              <a:t>?</a:t>
            </a:r>
            <a:endParaRPr lang="ar-SA" sz="3200" u="sng" dirty="0">
              <a:solidFill>
                <a:srgbClr val="FF99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11" y="2689555"/>
            <a:ext cx="5972175" cy="3724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8972" y="315685"/>
            <a:ext cx="608511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rgbClr val="FBB9BA"/>
                </a:solidFill>
              </a:rPr>
              <a:t>Exploratory Data Analysis    (EDA)</a:t>
            </a:r>
            <a:endParaRPr lang="ar-SA" sz="3200" dirty="0">
              <a:solidFill>
                <a:srgbClr val="FBB9BA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313714" y="766777"/>
            <a:ext cx="52578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83172" y="3260858"/>
            <a:ext cx="493122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From gender features it can be</a:t>
            </a:r>
          </a:p>
          <a:p>
            <a:r>
              <a:rPr lang="ar-SA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seen that men people are mostly having strokes, compared to female ones.</a:t>
            </a:r>
            <a:endParaRPr lang="ar-SA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2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972" y="315685"/>
            <a:ext cx="608511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rgbClr val="FBB9BA"/>
                </a:solidFill>
              </a:rPr>
              <a:t>Exploratory Data Analysis    (EDA)</a:t>
            </a:r>
            <a:endParaRPr lang="ar-SA" sz="3200" dirty="0">
              <a:solidFill>
                <a:srgbClr val="FBB9BA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313714" y="766777"/>
            <a:ext cx="52578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1217870"/>
            <a:ext cx="8611464" cy="2579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17" y="3813613"/>
            <a:ext cx="8477119" cy="2328908"/>
          </a:xfrm>
          <a:prstGeom prst="rect">
            <a:avLst/>
          </a:prstGeom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11938" b="5523"/>
          <a:stretch>
            <a:fillRect/>
          </a:stretch>
        </p:blipFill>
        <p:spPr>
          <a:xfrm rot="10399914">
            <a:off x="9074889" y="2299354"/>
            <a:ext cx="3456805" cy="4755414"/>
          </a:xfrm>
          <a:custGeom>
            <a:avLst/>
            <a:gdLst>
              <a:gd name="connsiteX0" fmla="*/ 5411369 w 5411369"/>
              <a:gd name="connsiteY0" fmla="*/ 7444244 h 7444244"/>
              <a:gd name="connsiteX1" fmla="*/ 0 w 5411369"/>
              <a:gd name="connsiteY1" fmla="*/ 6811608 h 7444244"/>
              <a:gd name="connsiteX2" fmla="*/ 796335 w 5411369"/>
              <a:gd name="connsiteY2" fmla="*/ 0 h 7444244"/>
              <a:gd name="connsiteX3" fmla="*/ 5411369 w 5411369"/>
              <a:gd name="connsiteY3" fmla="*/ 539537 h 7444244"/>
              <a:gd name="connsiteX4" fmla="*/ 5411369 w 5411369"/>
              <a:gd name="connsiteY4" fmla="*/ 7444244 h 74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1369" h="7444244">
                <a:moveTo>
                  <a:pt x="5411369" y="7444244"/>
                </a:moveTo>
                <a:lnTo>
                  <a:pt x="0" y="6811608"/>
                </a:lnTo>
                <a:lnTo>
                  <a:pt x="796335" y="0"/>
                </a:lnTo>
                <a:lnTo>
                  <a:pt x="5411369" y="539537"/>
                </a:lnTo>
                <a:lnTo>
                  <a:pt x="5411369" y="74442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797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9" y="849478"/>
            <a:ext cx="47950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>
                <a:solidFill>
                  <a:srgbClr val="FF9999"/>
                </a:solidFill>
              </a:rPr>
              <a:t>Prepressing ..</a:t>
            </a:r>
            <a:endParaRPr lang="ar-SA" sz="6600" dirty="0">
              <a:solidFill>
                <a:srgbClr val="FF9999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57039467"/>
              </p:ext>
            </p:extLst>
          </p:nvPr>
        </p:nvGraphicFramePr>
        <p:xfrm>
          <a:off x="1121229" y="719666"/>
          <a:ext cx="9459685" cy="5496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468086" y="339643"/>
            <a:ext cx="6098" cy="557130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任意多边形 4"/>
          <p:cNvSpPr>
            <a:spLocks/>
          </p:cNvSpPr>
          <p:nvPr/>
        </p:nvSpPr>
        <p:spPr bwMode="auto">
          <a:xfrm>
            <a:off x="2127305" y="2716620"/>
            <a:ext cx="6861570" cy="1190"/>
          </a:xfrm>
          <a:custGeom>
            <a:avLst/>
            <a:gdLst>
              <a:gd name="T0" fmla="*/ 0 w 8374743"/>
              <a:gd name="T1" fmla="*/ 0 h 1349828"/>
              <a:gd name="T2" fmla="*/ 0 w 8374743"/>
              <a:gd name="T3" fmla="*/ 2 h 1349828"/>
              <a:gd name="T4" fmla="*/ 10004727 w 8374743"/>
              <a:gd name="T5" fmla="*/ 2 h 1349828"/>
              <a:gd name="T6" fmla="*/ 0 60000 65536"/>
              <a:gd name="T7" fmla="*/ 0 60000 65536"/>
              <a:gd name="T8" fmla="*/ 0 60000 65536"/>
              <a:gd name="T9" fmla="*/ 0 w 8374743"/>
              <a:gd name="T10" fmla="*/ 0 h 1349828"/>
              <a:gd name="T11" fmla="*/ 8374743 w 8374743"/>
              <a:gd name="T12" fmla="*/ 1349828 h 13498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74743" h="1349828">
                <a:moveTo>
                  <a:pt x="0" y="0"/>
                </a:moveTo>
                <a:lnTo>
                  <a:pt x="0" y="1349828"/>
                </a:lnTo>
                <a:lnTo>
                  <a:pt x="8374743" y="1349828"/>
                </a:lnTo>
              </a:path>
            </a:pathLst>
          </a:custGeom>
          <a:ln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endParaRPr lang="zh-CN" altLang="en-US" sz="1180">
              <a:latin typeface="Helvetica" panose="020B0604020202030204" pitchFamily="34" charset="0"/>
            </a:endParaRPr>
          </a:p>
        </p:txBody>
      </p:sp>
      <p:pic>
        <p:nvPicPr>
          <p:cNvPr id="15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11938" b="5523"/>
          <a:stretch>
            <a:fillRect/>
          </a:stretch>
        </p:blipFill>
        <p:spPr>
          <a:xfrm rot="10399914">
            <a:off x="9076669" y="2017906"/>
            <a:ext cx="3716488" cy="5112651"/>
          </a:xfrm>
          <a:custGeom>
            <a:avLst/>
            <a:gdLst>
              <a:gd name="connsiteX0" fmla="*/ 5411369 w 5411369"/>
              <a:gd name="connsiteY0" fmla="*/ 7444244 h 7444244"/>
              <a:gd name="connsiteX1" fmla="*/ 0 w 5411369"/>
              <a:gd name="connsiteY1" fmla="*/ 6811608 h 7444244"/>
              <a:gd name="connsiteX2" fmla="*/ 796335 w 5411369"/>
              <a:gd name="connsiteY2" fmla="*/ 0 h 7444244"/>
              <a:gd name="connsiteX3" fmla="*/ 5411369 w 5411369"/>
              <a:gd name="connsiteY3" fmla="*/ 539537 h 7444244"/>
              <a:gd name="connsiteX4" fmla="*/ 5411369 w 5411369"/>
              <a:gd name="connsiteY4" fmla="*/ 7444244 h 74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1369" h="7444244">
                <a:moveTo>
                  <a:pt x="5411369" y="7444244"/>
                </a:moveTo>
                <a:lnTo>
                  <a:pt x="0" y="6811608"/>
                </a:lnTo>
                <a:lnTo>
                  <a:pt x="796335" y="0"/>
                </a:lnTo>
                <a:lnTo>
                  <a:pt x="5411369" y="539537"/>
                </a:lnTo>
                <a:lnTo>
                  <a:pt x="5411369" y="74442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82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196</Words>
  <Application>Microsoft Office PowerPoint</Application>
  <PresentationFormat>Widescreen</PresentationFormat>
  <Paragraphs>65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Agency FB</vt:lpstr>
      <vt:lpstr>-apple-system</vt:lpstr>
      <vt:lpstr>Arial</vt:lpstr>
      <vt:lpstr>Arial Rounded MT Bold</vt:lpstr>
      <vt:lpstr>Berlin Sans FB</vt:lpstr>
      <vt:lpstr>Calibri</vt:lpstr>
      <vt:lpstr>Calibri (Body)</vt:lpstr>
      <vt:lpstr>Calibri Light</vt:lpstr>
      <vt:lpstr>Courier New</vt:lpstr>
      <vt:lpstr>等线</vt:lpstr>
      <vt:lpstr>Helvetica</vt:lpstr>
      <vt:lpstr>Times New Roman</vt:lpstr>
      <vt:lpstr>Wingdings</vt:lpstr>
      <vt:lpstr>Office Theme</vt:lpstr>
      <vt:lpstr>PowerPoint Presentation</vt:lpstr>
      <vt:lpstr>Overview ..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EMT</dc:creator>
  <cp:lastModifiedBy>EMT</cp:lastModifiedBy>
  <cp:revision>31</cp:revision>
  <dcterms:created xsi:type="dcterms:W3CDTF">2022-01-13T05:36:37Z</dcterms:created>
  <dcterms:modified xsi:type="dcterms:W3CDTF">2022-01-13T09:43:04Z</dcterms:modified>
</cp:coreProperties>
</file>